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Poppins"/>
      <p:regular r:id="rId28"/>
      <p:bold r:id="rId29"/>
      <p:italic r:id="rId30"/>
      <p:boldItalic r:id="rId31"/>
    </p:embeddedFont>
    <p:embeddedFont>
      <p:font typeface="Lato"/>
      <p:regular r:id="rId32"/>
      <p:bold r:id="rId33"/>
      <p:italic r:id="rId34"/>
      <p:boldItalic r:id="rId35"/>
    </p:embeddedFont>
    <p:embeddedFont>
      <p:font typeface="Hind"/>
      <p:regular r:id="rId36"/>
      <p:bold r:id="rId37"/>
    </p:embeddedFont>
    <p:embeddedFont>
      <p:font typeface="Itim"/>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oppins-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Hind-bold.fntdata"/><Relationship Id="rId14" Type="http://schemas.openxmlformats.org/officeDocument/2006/relationships/slide" Target="slides/slide9.xml"/><Relationship Id="rId36" Type="http://schemas.openxmlformats.org/officeDocument/2006/relationships/font" Target="fonts/Hind-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Iti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2049155d6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2049155d6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a1242414e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a1242414e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1ff5618263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1ff5618263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1ff56182634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1ff56182634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2d250162c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2d250162c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a1242414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a1242414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2d250162c1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2d250162c1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d250162c1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d250162c1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a1242414e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a1242414e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a1242414e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a1242414e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8b385fd2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8b385fd2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1ff561826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1ff561826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8b385fd2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8b385fd2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1ff56182634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1ff56182634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a1242414e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a1242414e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a1242414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a1242414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 name="Google Shape;37;p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 name="Google Shape;38;p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 name="Google Shape;42;p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2"/>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2"/>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4" name="Google Shape;64;p2"/>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9"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3" name="Google Shape;563;p11"/>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11"/>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6" name="Shape 6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37"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39" name="Google Shape;639;p1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13"/>
          <p:cNvGrpSpPr/>
          <p:nvPr/>
        </p:nvGrpSpPr>
        <p:grpSpPr>
          <a:xfrm>
            <a:off x="-317255" y="-728874"/>
            <a:ext cx="1656312" cy="1660374"/>
            <a:chOff x="2929375" y="236175"/>
            <a:chExt cx="805325" cy="807300"/>
          </a:xfrm>
        </p:grpSpPr>
        <p:sp>
          <p:nvSpPr>
            <p:cNvPr id="641" name="Google Shape;641;p1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13"/>
          <p:cNvGrpSpPr/>
          <p:nvPr/>
        </p:nvGrpSpPr>
        <p:grpSpPr>
          <a:xfrm>
            <a:off x="7885975" y="4700725"/>
            <a:ext cx="538025" cy="1578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13"/>
          <p:cNvGrpSpPr/>
          <p:nvPr/>
        </p:nvGrpSpPr>
        <p:grpSpPr>
          <a:xfrm>
            <a:off x="-502186" y="3642837"/>
            <a:ext cx="925310" cy="943383"/>
            <a:chOff x="595389" y="1761100"/>
            <a:chExt cx="925310" cy="943383"/>
          </a:xfrm>
        </p:grpSpPr>
        <p:cxnSp>
          <p:nvCxnSpPr>
            <p:cNvPr id="665" name="Google Shape;665;p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68" name="Google Shape;668;p13"/>
          <p:cNvGrpSpPr/>
          <p:nvPr/>
        </p:nvGrpSpPr>
        <p:grpSpPr>
          <a:xfrm>
            <a:off x="8662839" y="540000"/>
            <a:ext cx="925310" cy="943383"/>
            <a:chOff x="595389" y="1761100"/>
            <a:chExt cx="925310" cy="943383"/>
          </a:xfrm>
        </p:grpSpPr>
        <p:cxnSp>
          <p:nvCxnSpPr>
            <p:cNvPr id="669" name="Google Shape;669;p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72" name="Google Shape;672;p13"/>
          <p:cNvGrpSpPr/>
          <p:nvPr/>
        </p:nvGrpSpPr>
        <p:grpSpPr>
          <a:xfrm>
            <a:off x="3779710" y="155825"/>
            <a:ext cx="1584577" cy="196549"/>
            <a:chOff x="750197" y="155825"/>
            <a:chExt cx="1584577" cy="196549"/>
          </a:xfrm>
        </p:grpSpPr>
        <p:sp>
          <p:nvSpPr>
            <p:cNvPr id="673" name="Google Shape;673;p1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692" name="Google Shape;692;p13"/>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3" name="Google Shape;693;p13"/>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4" name="Google Shape;694;p13"/>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5" name="Google Shape;695;p13"/>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6" name="Google Shape;696;p13"/>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7" name="Google Shape;697;p13"/>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8" name="Google Shape;698;p13"/>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9" name="Google Shape;699;p13"/>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00" name="Google Shape;700;p13"/>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1" name="Google Shape;701;p13"/>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2" name="Google Shape;702;p13"/>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3" name="Google Shape;703;p13"/>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4" name="Google Shape;704;p13"/>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705"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14"/>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759" name="Google Shape;759;p14"/>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0" name="Google Shape;760;p14"/>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765"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15"/>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0" name="Google Shape;820;p15"/>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21" name="Google Shape;821;p15"/>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2" name="Google Shape;822;p15"/>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843"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 name="Google Shape;897;p16"/>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8" name="Google Shape;898;p16"/>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99" name="Google Shape;899;p16"/>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0" name="Google Shape;900;p16"/>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92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978" name="Google Shape;978;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999"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7" name="Google Shape;1027;p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8" name="Google Shape;1028;p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1" name="Google Shape;1051;p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52" name="Google Shape;1052;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073"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1" name="Google Shape;1101;p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4" name="Google Shape;1124;p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5" name="Google Shape;1125;p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147"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3"/>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3"/>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7" name="Google Shape;117;p3"/>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3"/>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2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5" name="Google Shape;1245;p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6" name="Google Shape;1246;p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9" name="Google Shape;1249;p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0" name="Google Shape;1250;p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21"/>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71" name="Google Shape;1271;p21"/>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1292"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95" name="Google Shape;1295;p22"/>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5" name="Google Shape;1345;p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6" name="Google Shape;1346;p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1367"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6" name="Google Shape;1396;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9" name="Google Shape;1399;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00" name="Google Shape;1400;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2" name="Google Shape;1422;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424" name="Google Shape;1424;p23"/>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425" name="Google Shape;1425;p23"/>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446"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5" name="Google Shape;1475;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6" name="Google Shape;1476;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0" name="Google Shape;1480;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24"/>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01" name="Google Shape;1501;p24"/>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02" name="Google Shape;1502;p24"/>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5" name="Google Shape;1505;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6" name="Google Shape;1506;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507"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5" name="Google Shape;1535;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6" name="Google Shape;1536;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9" name="Google Shape;1539;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0" name="Google Shape;1540;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564" name="Google Shape;1564;p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5" name="Google Shape;1565;p2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6" name="Google Shape;1586;p25"/>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587"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15" name="Google Shape;1615;p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16" name="Google Shape;1616;p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38" name="Google Shape;1638;p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39" name="Google Shape;1639;p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640" name="Google Shape;1640;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1" name="Google Shape;1641;p26"/>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2" name="Google Shape;1642;p26"/>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3" name="Google Shape;1643;p26"/>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4" name="Google Shape;1644;p26"/>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5" name="Google Shape;1645;p26"/>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1646" name="Google Shape;1646;p26"/>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1667"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2" name="Google Shape;1692;p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3" name="Google Shape;1693;p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6" name="Google Shape;1696;p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7" name="Google Shape;1697;p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698" name="Google Shape;1698;p2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9" name="Google Shape;1699;p27"/>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00" name="Google Shape;1700;p27"/>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170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0" name="Google Shape;1730;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1" name="Google Shape;1731;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4" name="Google Shape;1734;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5" name="Google Shape;1735;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6" name="Google Shape;1756;p28"/>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7" name="Google Shape;1757;p28"/>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8" name="Google Shape;1758;p28"/>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9" name="Google Shape;1759;p28"/>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0" name="Google Shape;1760;p28"/>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1" name="Google Shape;1761;p28"/>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2" name="Google Shape;1762;p28"/>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5" name="Google Shape;1765;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6" name="Google Shape;1766;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767"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96" name="Google Shape;1796;p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97" name="Google Shape;1797;p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00" name="Google Shape;1800;p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01" name="Google Shape;1801;p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22" name="Google Shape;1822;p29"/>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3" name="Google Shape;1823;p29"/>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4" name="Google Shape;1824;p29"/>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5" name="Google Shape;1825;p29"/>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6" name="Google Shape;1826;p29"/>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7" name="Google Shape;1827;p29"/>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8" name="Google Shape;1828;p29"/>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9" name="Google Shape;1829;p29"/>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0" name="Google Shape;1830;p29"/>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83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59" name="Google Shape;1859;p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0" name="Google Shape;1860;p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3" name="Google Shape;1863;p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4" name="Google Shape;1864;p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85" name="Google Shape;1885;p30"/>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6" name="Google Shape;1886;p30"/>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7" name="Google Shape;1887;p30"/>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8" name="Google Shape;1888;p30"/>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9" name="Google Shape;1889;p30"/>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0" name="Google Shape;1890;p30"/>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1" name="Google Shape;1891;p30"/>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2" name="Google Shape;1892;p30"/>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3" name="Google Shape;1893;p30"/>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4" name="Google Shape;1894;p30"/>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5" name="Google Shape;1895;p30"/>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6" name="Google Shape;1896;p30"/>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917"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46" name="Google Shape;1946;p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47" name="Google Shape;1947;p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50" name="Google Shape;1950;p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51" name="Google Shape;1951;p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31"/>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3" name="Google Shape;1973;p31"/>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5" name="Google Shape;1975;p31"/>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7" name="Google Shape;1977;p31"/>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1978"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1" name="Google Shape;1981;p32"/>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2" name="Google Shape;1982;p32"/>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3" name="Google Shape;1983;p32"/>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4" name="Google Shape;1984;p32"/>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5" name="Google Shape;1985;p32"/>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6" name="Google Shape;1986;p32"/>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7" name="Google Shape;1987;p32"/>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16" name="Google Shape;2016;p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17" name="Google Shape;2017;p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39" name="Google Shape;2039;p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40" name="Google Shape;2040;p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06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0" name="Google Shape;2090;p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1" name="Google Shape;2091;p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4" name="Google Shape;2094;p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5" name="Google Shape;2095;p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5" name="Google Shape;2115;p33"/>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6" name="Google Shape;2116;p33"/>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17" name="Google Shape;2117;p33"/>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119"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47" name="Google Shape;2147;p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48" name="Google Shape;2148;p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51" name="Google Shape;2151;p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52" name="Google Shape;2152;p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193"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1" name="Google Shape;2221;p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2" name="Google Shape;2222;p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5" name="Google Shape;2225;p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6" name="Google Shape;2226;p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66" name="Google Shape;2266;p35"/>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8"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5"/>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4" name="Google Shape;234;p5"/>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5" name="Google Shape;235;p5"/>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Font typeface="Anton"/>
              <a:buNone/>
              <a:defRPr b="1" sz="2400">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5"/>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p5"/>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2"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347" name="Google Shape;347;p7"/>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348" name="Google Shape;348;p7"/>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9"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8"/>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4" name="Google Shape;404;p8"/>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5"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9"/>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00" name="Google Shape;500;p9"/>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501" name="Google Shape;501;p9"/>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2" name="Shape 502"/>
        <p:cNvGrpSpPr/>
        <p:nvPr/>
      </p:nvGrpSpPr>
      <p:grpSpPr>
        <a:xfrm>
          <a:off x="0" y="0"/>
          <a:ext cx="0" cy="0"/>
          <a:chOff x="0" y="0"/>
          <a:chExt cx="0" cy="0"/>
        </a:xfrm>
      </p:grpSpPr>
      <p:sp>
        <p:nvSpPr>
          <p:cNvPr id="503" name="Google Shape;503;p10"/>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0" name="Google Shape;530;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1" name="Google Shape;531;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4" name="Google Shape;534;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5" name="Google Shape;535;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57" name="Google Shape;557;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58" name="Google Shape;558;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36"/>
          <p:cNvSpPr txBox="1"/>
          <p:nvPr>
            <p:ph type="ctrTitle"/>
          </p:nvPr>
        </p:nvSpPr>
        <p:spPr>
          <a:xfrm>
            <a:off x="272325" y="475000"/>
            <a:ext cx="4991100" cy="326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50">
                <a:solidFill>
                  <a:schemeClr val="accent3"/>
                </a:solidFill>
              </a:rPr>
              <a:t>Universidad Distrital Francisco Jose de Caldas</a:t>
            </a:r>
            <a:r>
              <a:rPr lang="en" sz="2500">
                <a:solidFill>
                  <a:schemeClr val="dk1"/>
                </a:solidFill>
              </a:rPr>
              <a:t> </a:t>
            </a:r>
            <a:r>
              <a:rPr lang="en" sz="5000"/>
              <a:t>Medidor de transistores en arduino IDE</a:t>
            </a:r>
            <a:r>
              <a:rPr lang="en" sz="4500"/>
              <a:t> </a:t>
            </a:r>
            <a:endParaRPr/>
          </a:p>
        </p:txBody>
      </p:sp>
      <p:sp>
        <p:nvSpPr>
          <p:cNvPr id="2272" name="Google Shape;2272;p36"/>
          <p:cNvSpPr txBox="1"/>
          <p:nvPr>
            <p:ph idx="1" type="subTitle"/>
          </p:nvPr>
        </p:nvSpPr>
        <p:spPr>
          <a:xfrm>
            <a:off x="272325" y="3919650"/>
            <a:ext cx="3995400" cy="10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Andrés Camilo Patiño Ariza - 20211005105</a:t>
            </a:r>
            <a:endParaRPr/>
          </a:p>
          <a:p>
            <a:pPr indent="0" lvl="0" marL="0" rtl="0" algn="l">
              <a:spcBef>
                <a:spcPts val="0"/>
              </a:spcBef>
              <a:spcAft>
                <a:spcPts val="0"/>
              </a:spcAft>
              <a:buClr>
                <a:schemeClr val="dk1"/>
              </a:buClr>
              <a:buSzPts val="1100"/>
              <a:buFont typeface="Arial"/>
              <a:buNone/>
            </a:pPr>
            <a:r>
              <a:rPr lang="en"/>
              <a:t>Alejandro</a:t>
            </a:r>
            <a:r>
              <a:rPr lang="en"/>
              <a:t> Santamaria Torres - 20211005097</a:t>
            </a:r>
            <a:endParaRPr/>
          </a:p>
          <a:p>
            <a:pPr indent="0" lvl="0" marL="0" rtl="0" algn="l">
              <a:spcBef>
                <a:spcPts val="0"/>
              </a:spcBef>
              <a:spcAft>
                <a:spcPts val="0"/>
              </a:spcAft>
              <a:buClr>
                <a:schemeClr val="dk1"/>
              </a:buClr>
              <a:buSzPts val="1100"/>
              <a:buFont typeface="Arial"/>
              <a:buNone/>
            </a:pPr>
            <a:r>
              <a:rPr lang="en"/>
              <a:t>Juan Camilo Cardenas Murcia - 20211005029</a:t>
            </a:r>
            <a:endParaRPr/>
          </a:p>
        </p:txBody>
      </p:sp>
      <p:pic>
        <p:nvPicPr>
          <p:cNvPr id="2273" name="Google Shape;2273;p36"/>
          <p:cNvPicPr preferRelativeResize="0"/>
          <p:nvPr>
            <p:ph idx="2" type="pic"/>
          </p:nvPr>
        </p:nvPicPr>
        <p:blipFill rotWithShape="1">
          <a:blip r:embed="rId3">
            <a:alphaModFix/>
          </a:blip>
          <a:srcRect b="1140" l="0" r="28734" t="6094"/>
          <a:stretch/>
        </p:blipFill>
        <p:spPr>
          <a:xfrm>
            <a:off x="5345025" y="13352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45"/>
          <p:cNvSpPr txBox="1"/>
          <p:nvPr>
            <p:ph type="title"/>
          </p:nvPr>
        </p:nvSpPr>
        <p:spPr>
          <a:xfrm>
            <a:off x="939675" y="2410550"/>
            <a:ext cx="3914100" cy="8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VAF</a:t>
            </a:r>
            <a:endParaRPr/>
          </a:p>
        </p:txBody>
      </p:sp>
      <p:sp>
        <p:nvSpPr>
          <p:cNvPr id="2374" name="Google Shape;2374;p45"/>
          <p:cNvSpPr txBox="1"/>
          <p:nvPr>
            <p:ph idx="2" type="title"/>
          </p:nvPr>
        </p:nvSpPr>
        <p:spPr>
          <a:xfrm>
            <a:off x="3792363" y="1538450"/>
            <a:ext cx="1061400" cy="71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375" name="Google Shape;2375;p45"/>
          <p:cNvSpPr txBox="1"/>
          <p:nvPr>
            <p:ph idx="1" type="subTitle"/>
          </p:nvPr>
        </p:nvSpPr>
        <p:spPr>
          <a:xfrm>
            <a:off x="939675" y="3445560"/>
            <a:ext cx="3914100" cy="4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Hallar el VAF (Voltaje de avalancha del colector)</a:t>
            </a:r>
            <a:endParaRPr/>
          </a:p>
        </p:txBody>
      </p:sp>
      <p:pic>
        <p:nvPicPr>
          <p:cNvPr id="2376" name="Google Shape;2376;p45"/>
          <p:cNvPicPr preferRelativeResize="0"/>
          <p:nvPr>
            <p:ph idx="3" type="pic"/>
          </p:nvPr>
        </p:nvPicPr>
        <p:blipFill rotWithShape="1">
          <a:blip r:embed="rId3">
            <a:alphaModFix/>
          </a:blip>
          <a:srcRect b="0" l="27117" r="27113" t="0"/>
          <a:stretch/>
        </p:blipFill>
        <p:spPr>
          <a:xfrm>
            <a:off x="5625238" y="1070600"/>
            <a:ext cx="2579101" cy="3169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46"/>
          <p:cNvSpPr txBox="1"/>
          <p:nvPr>
            <p:ph type="title"/>
          </p:nvPr>
        </p:nvSpPr>
        <p:spPr>
          <a:xfrm>
            <a:off x="614100" y="487362"/>
            <a:ext cx="42081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¿comó lo encontramos?</a:t>
            </a:r>
            <a:endParaRPr>
              <a:solidFill>
                <a:schemeClr val="dk1"/>
              </a:solidFill>
            </a:endParaRPr>
          </a:p>
        </p:txBody>
      </p:sp>
      <p:sp>
        <p:nvSpPr>
          <p:cNvPr id="2382" name="Google Shape;2382;p46"/>
          <p:cNvSpPr txBox="1"/>
          <p:nvPr/>
        </p:nvSpPr>
        <p:spPr>
          <a:xfrm>
            <a:off x="364600" y="1152900"/>
            <a:ext cx="4931700" cy="31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ind"/>
                <a:ea typeface="Hind"/>
                <a:cs typeface="Hind"/>
                <a:sym typeface="Hind"/>
              </a:rPr>
              <a:t>Para encontrar el voltaje de avalancha e colector, usamos un método jugando con las pendientes, para ello, primeramente tomamos una resistencia en la base (1M) y para su debida corriente, induciendo el voltaje necesario calculamos dos puntos induciendo voltaje,, uno en corte siendo el codo de la gráfica  de la corriente de base y otro en saturación, entonces a partir de esos dos putos usamos la ecuación de una recta siendo y = mx+b, de manera que podamos hallar el punto cuando esta recta toca el eje x siendo este el VCE.</a:t>
            </a:r>
            <a:endParaRPr>
              <a:solidFill>
                <a:schemeClr val="dk1"/>
              </a:solidFill>
              <a:latin typeface="Hind"/>
              <a:ea typeface="Hind"/>
              <a:cs typeface="Hind"/>
              <a:sym typeface="Hind"/>
            </a:endParaRPr>
          </a:p>
          <a:p>
            <a:pPr indent="0" lvl="0" marL="0" rtl="0" algn="l">
              <a:spcBef>
                <a:spcPts val="0"/>
              </a:spcBef>
              <a:spcAft>
                <a:spcPts val="0"/>
              </a:spcAft>
              <a:buNone/>
            </a:pPr>
            <a:r>
              <a:t/>
            </a:r>
            <a:endParaRPr>
              <a:solidFill>
                <a:schemeClr val="dk1"/>
              </a:solidFill>
              <a:latin typeface="Hind"/>
              <a:ea typeface="Hind"/>
              <a:cs typeface="Hind"/>
              <a:sym typeface="Hind"/>
            </a:endParaRPr>
          </a:p>
          <a:p>
            <a:pPr indent="0" lvl="0" marL="0" rtl="0" algn="l">
              <a:spcBef>
                <a:spcPts val="0"/>
              </a:spcBef>
              <a:spcAft>
                <a:spcPts val="0"/>
              </a:spcAft>
              <a:buNone/>
            </a:pPr>
            <a:r>
              <a:rPr lang="en">
                <a:solidFill>
                  <a:schemeClr val="dk1"/>
                </a:solidFill>
                <a:latin typeface="Hind"/>
                <a:ea typeface="Hind"/>
                <a:cs typeface="Hind"/>
                <a:sym typeface="Hind"/>
              </a:rPr>
              <a:t>Todo esto lo repetiremos con una resistencia de menor valor de manera que con un voltaje más pequeño nos dara un punto diferente. Finalmente con los dos puntos tocando el eje x hacemos un promedio y hallaremos el VAF</a:t>
            </a:r>
            <a:endParaRPr>
              <a:solidFill>
                <a:schemeClr val="dk1"/>
              </a:solidFill>
              <a:latin typeface="Hind"/>
              <a:ea typeface="Hind"/>
              <a:cs typeface="Hind"/>
              <a:sym typeface="Hind"/>
            </a:endParaRPr>
          </a:p>
        </p:txBody>
      </p:sp>
      <p:pic>
        <p:nvPicPr>
          <p:cNvPr id="2383" name="Google Shape;2383;p46"/>
          <p:cNvPicPr preferRelativeResize="0"/>
          <p:nvPr/>
        </p:nvPicPr>
        <p:blipFill rotWithShape="1">
          <a:blip r:embed="rId3">
            <a:alphaModFix/>
          </a:blip>
          <a:srcRect b="0" l="45916" r="0" t="0"/>
          <a:stretch/>
        </p:blipFill>
        <p:spPr>
          <a:xfrm>
            <a:off x="6459970" y="1491225"/>
            <a:ext cx="2478955" cy="2161050"/>
          </a:xfrm>
          <a:prstGeom prst="rect">
            <a:avLst/>
          </a:prstGeom>
          <a:noFill/>
          <a:ln>
            <a:noFill/>
          </a:ln>
        </p:spPr>
      </p:pic>
      <p:cxnSp>
        <p:nvCxnSpPr>
          <p:cNvPr id="2384" name="Google Shape;2384;p46"/>
          <p:cNvCxnSpPr/>
          <p:nvPr/>
        </p:nvCxnSpPr>
        <p:spPr>
          <a:xfrm flipH="1">
            <a:off x="3344750" y="3354050"/>
            <a:ext cx="3358500" cy="15000"/>
          </a:xfrm>
          <a:prstGeom prst="straightConnector1">
            <a:avLst/>
          </a:prstGeom>
          <a:noFill/>
          <a:ln cap="flat" cmpd="sng" w="9525">
            <a:solidFill>
              <a:srgbClr val="FF0000"/>
            </a:solidFill>
            <a:prstDash val="solid"/>
            <a:round/>
            <a:headEnd len="med" w="med" type="none"/>
            <a:tailEnd len="med" w="med" type="none"/>
          </a:ln>
        </p:spPr>
      </p:cxnSp>
      <p:cxnSp>
        <p:nvCxnSpPr>
          <p:cNvPr id="2385" name="Google Shape;2385;p46"/>
          <p:cNvCxnSpPr/>
          <p:nvPr/>
        </p:nvCxnSpPr>
        <p:spPr>
          <a:xfrm flipH="1">
            <a:off x="4192100" y="2242075"/>
            <a:ext cx="2707800" cy="1059000"/>
          </a:xfrm>
          <a:prstGeom prst="straightConnector1">
            <a:avLst/>
          </a:prstGeom>
          <a:noFill/>
          <a:ln cap="flat" cmpd="sng" w="9525">
            <a:solidFill>
              <a:srgbClr val="0000FF"/>
            </a:solidFill>
            <a:prstDash val="solid"/>
            <a:round/>
            <a:headEnd len="med" w="med" type="none"/>
            <a:tailEnd len="med" w="med" type="none"/>
          </a:ln>
        </p:spPr>
      </p:cxnSp>
      <p:cxnSp>
        <p:nvCxnSpPr>
          <p:cNvPr id="2386" name="Google Shape;2386;p46"/>
          <p:cNvCxnSpPr/>
          <p:nvPr/>
        </p:nvCxnSpPr>
        <p:spPr>
          <a:xfrm flipH="1">
            <a:off x="4282825" y="2559750"/>
            <a:ext cx="2632200" cy="741300"/>
          </a:xfrm>
          <a:prstGeom prst="straightConnector1">
            <a:avLst/>
          </a:prstGeom>
          <a:noFill/>
          <a:ln cap="flat" cmpd="sng" w="9525">
            <a:solidFill>
              <a:schemeClr val="dk2"/>
            </a:solidFill>
            <a:prstDash val="solid"/>
            <a:round/>
            <a:headEnd len="med" w="med" type="none"/>
            <a:tailEnd len="med" w="med" type="none"/>
          </a:ln>
        </p:spPr>
      </p:cxnSp>
      <p:sp>
        <p:nvSpPr>
          <p:cNvPr id="2387" name="Google Shape;2387;p46"/>
          <p:cNvSpPr/>
          <p:nvPr/>
        </p:nvSpPr>
        <p:spPr>
          <a:xfrm>
            <a:off x="4071025" y="3255650"/>
            <a:ext cx="211800" cy="211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47"/>
          <p:cNvSpPr txBox="1"/>
          <p:nvPr>
            <p:ph idx="1" type="subTitle"/>
          </p:nvPr>
        </p:nvSpPr>
        <p:spPr>
          <a:xfrm>
            <a:off x="363900" y="99207"/>
            <a:ext cx="4208100" cy="129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Montaje simulado en proteus</a:t>
            </a:r>
            <a:endParaRPr/>
          </a:p>
        </p:txBody>
      </p:sp>
      <p:pic>
        <p:nvPicPr>
          <p:cNvPr id="2393" name="Google Shape;2393;p47"/>
          <p:cNvPicPr preferRelativeResize="0"/>
          <p:nvPr/>
        </p:nvPicPr>
        <p:blipFill>
          <a:blip r:embed="rId3">
            <a:alphaModFix/>
          </a:blip>
          <a:stretch>
            <a:fillRect/>
          </a:stretch>
        </p:blipFill>
        <p:spPr>
          <a:xfrm>
            <a:off x="2553225" y="748250"/>
            <a:ext cx="5549250" cy="433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48"/>
          <p:cNvSpPr txBox="1"/>
          <p:nvPr>
            <p:ph idx="1" type="subTitle"/>
          </p:nvPr>
        </p:nvSpPr>
        <p:spPr>
          <a:xfrm>
            <a:off x="363900" y="182028"/>
            <a:ext cx="4208100" cy="77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Montaje </a:t>
            </a:r>
            <a:r>
              <a:rPr lang="en"/>
              <a:t>físico.</a:t>
            </a:r>
            <a:endParaRPr/>
          </a:p>
        </p:txBody>
      </p:sp>
      <p:pic>
        <p:nvPicPr>
          <p:cNvPr id="2399" name="Google Shape;2399;p48"/>
          <p:cNvPicPr preferRelativeResize="0"/>
          <p:nvPr/>
        </p:nvPicPr>
        <p:blipFill>
          <a:blip r:embed="rId3">
            <a:alphaModFix/>
          </a:blip>
          <a:stretch>
            <a:fillRect/>
          </a:stretch>
        </p:blipFill>
        <p:spPr>
          <a:xfrm rot="5400000">
            <a:off x="2793338" y="-641912"/>
            <a:ext cx="4100600" cy="729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49"/>
          <p:cNvSpPr txBox="1"/>
          <p:nvPr>
            <p:ph type="title"/>
          </p:nvPr>
        </p:nvSpPr>
        <p:spPr>
          <a:xfrm>
            <a:off x="4063762" y="2309550"/>
            <a:ext cx="4030500" cy="9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Preguntas</a:t>
            </a:r>
            <a:endParaRPr/>
          </a:p>
        </p:txBody>
      </p:sp>
      <p:sp>
        <p:nvSpPr>
          <p:cNvPr id="2405" name="Google Shape;2405;p49"/>
          <p:cNvSpPr txBox="1"/>
          <p:nvPr>
            <p:ph idx="2" type="title"/>
          </p:nvPr>
        </p:nvSpPr>
        <p:spPr>
          <a:xfrm>
            <a:off x="5548308" y="1494475"/>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06" name="Google Shape;2406;p49"/>
          <p:cNvSpPr txBox="1"/>
          <p:nvPr>
            <p:ph idx="1" type="subTitle"/>
          </p:nvPr>
        </p:nvSpPr>
        <p:spPr>
          <a:xfrm>
            <a:off x="4063750" y="3309725"/>
            <a:ext cx="4030500" cy="42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Preguntas con respecto al proyecto</a:t>
            </a:r>
            <a:endParaRPr sz="1400"/>
          </a:p>
          <a:p>
            <a:pPr indent="0" lvl="0" marL="0" rtl="0" algn="ctr">
              <a:spcBef>
                <a:spcPts val="0"/>
              </a:spcBef>
              <a:spcAft>
                <a:spcPts val="0"/>
              </a:spcAft>
              <a:buNone/>
            </a:pPr>
            <a:r>
              <a:t/>
            </a:r>
            <a:endParaRPr sz="1400"/>
          </a:p>
        </p:txBody>
      </p:sp>
      <p:pic>
        <p:nvPicPr>
          <p:cNvPr id="2407" name="Google Shape;2407;p49"/>
          <p:cNvPicPr preferRelativeResize="0"/>
          <p:nvPr>
            <p:ph idx="3" type="pic"/>
          </p:nvPr>
        </p:nvPicPr>
        <p:blipFill rotWithShape="1">
          <a:blip r:embed="rId3">
            <a:alphaModFix/>
          </a:blip>
          <a:srcRect b="0" l="22886" r="22892" t="0"/>
          <a:stretch/>
        </p:blipFill>
        <p:spPr>
          <a:xfrm>
            <a:off x="958388" y="986850"/>
            <a:ext cx="2579101" cy="3169799"/>
          </a:xfrm>
          <a:prstGeom prst="rect">
            <a:avLst/>
          </a:prstGeom>
        </p:spPr>
      </p:pic>
      <p:grpSp>
        <p:nvGrpSpPr>
          <p:cNvPr id="2408" name="Google Shape;2408;p49"/>
          <p:cNvGrpSpPr/>
          <p:nvPr/>
        </p:nvGrpSpPr>
        <p:grpSpPr>
          <a:xfrm>
            <a:off x="5809975" y="1020650"/>
            <a:ext cx="538025" cy="157800"/>
            <a:chOff x="2575325" y="1348650"/>
            <a:chExt cx="538025" cy="157800"/>
          </a:xfrm>
        </p:grpSpPr>
        <p:sp>
          <p:nvSpPr>
            <p:cNvPr id="2409" name="Google Shape;2409;p4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50"/>
          <p:cNvSpPr txBox="1"/>
          <p:nvPr>
            <p:ph type="title"/>
          </p:nvPr>
        </p:nvSpPr>
        <p:spPr>
          <a:xfrm>
            <a:off x="-1113350" y="-177175"/>
            <a:ext cx="5059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Evaluación 1</a:t>
            </a:r>
            <a:r>
              <a:rPr lang="en"/>
              <a:t> </a:t>
            </a:r>
            <a:endParaRPr/>
          </a:p>
        </p:txBody>
      </p:sp>
      <p:sp>
        <p:nvSpPr>
          <p:cNvPr id="2417" name="Google Shape;2417;p50"/>
          <p:cNvSpPr txBox="1"/>
          <p:nvPr>
            <p:ph idx="3" type="subTitle"/>
          </p:nvPr>
        </p:nvSpPr>
        <p:spPr>
          <a:xfrm>
            <a:off x="297600" y="865350"/>
            <a:ext cx="4274400" cy="13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qué </a:t>
            </a:r>
            <a:r>
              <a:rPr lang="en"/>
              <a:t>está</a:t>
            </a:r>
            <a:r>
              <a:rPr lang="en"/>
              <a:t> programado?</a:t>
            </a:r>
            <a:endParaRPr/>
          </a:p>
          <a:p>
            <a:pPr indent="0" lvl="0" marL="0" rtl="0" algn="l">
              <a:spcBef>
                <a:spcPts val="0"/>
              </a:spcBef>
              <a:spcAft>
                <a:spcPts val="0"/>
              </a:spcAft>
              <a:buNone/>
            </a:pPr>
            <a:r>
              <a:rPr lang="en"/>
              <a:t>A C / C++</a:t>
            </a:r>
            <a:endParaRPr/>
          </a:p>
          <a:p>
            <a:pPr indent="0" lvl="0" marL="0" rtl="0" algn="l">
              <a:spcBef>
                <a:spcPts val="0"/>
              </a:spcBef>
              <a:spcAft>
                <a:spcPts val="0"/>
              </a:spcAft>
              <a:buNone/>
            </a:pPr>
            <a:r>
              <a:rPr lang="en"/>
              <a:t>B </a:t>
            </a:r>
            <a:r>
              <a:rPr lang="en"/>
              <a:t>python</a:t>
            </a:r>
            <a:endParaRPr/>
          </a:p>
          <a:p>
            <a:pPr indent="0" lvl="0" marL="0" rtl="0" algn="l">
              <a:spcBef>
                <a:spcPts val="0"/>
              </a:spcBef>
              <a:spcAft>
                <a:spcPts val="0"/>
              </a:spcAft>
              <a:buNone/>
            </a:pPr>
            <a:r>
              <a:rPr lang="en"/>
              <a:t>C C#</a:t>
            </a:r>
            <a:endParaRPr/>
          </a:p>
          <a:p>
            <a:pPr indent="0" lvl="0" marL="0" rtl="0" algn="l">
              <a:spcBef>
                <a:spcPts val="0"/>
              </a:spcBef>
              <a:spcAft>
                <a:spcPts val="0"/>
              </a:spcAft>
              <a:buNone/>
            </a:pPr>
            <a:r>
              <a:rPr lang="en"/>
              <a:t>D java</a:t>
            </a:r>
            <a:endParaRPr/>
          </a:p>
        </p:txBody>
      </p:sp>
      <p:sp>
        <p:nvSpPr>
          <p:cNvPr id="2418" name="Google Shape;2418;p50"/>
          <p:cNvSpPr txBox="1"/>
          <p:nvPr>
            <p:ph idx="2" type="subTitle"/>
          </p:nvPr>
        </p:nvSpPr>
        <p:spPr>
          <a:xfrm>
            <a:off x="406100" y="4256825"/>
            <a:ext cx="4218300" cy="8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el voltaje de VBE es mayor al del VBC</a:t>
            </a:r>
            <a:endParaRPr/>
          </a:p>
          <a:p>
            <a:pPr indent="0" lvl="0" marL="0" rtl="0" algn="l">
              <a:spcBef>
                <a:spcPts val="0"/>
              </a:spcBef>
              <a:spcAft>
                <a:spcPts val="0"/>
              </a:spcAft>
              <a:buClr>
                <a:schemeClr val="dk1"/>
              </a:buClr>
              <a:buSzPts val="1100"/>
              <a:buFont typeface="Arial"/>
              <a:buNone/>
            </a:pPr>
            <a:r>
              <a:rPr lang="en"/>
              <a:t>Verdadero</a:t>
            </a:r>
            <a:endParaRPr/>
          </a:p>
          <a:p>
            <a:pPr indent="0" lvl="0" marL="0" rtl="0" algn="l">
              <a:spcBef>
                <a:spcPts val="0"/>
              </a:spcBef>
              <a:spcAft>
                <a:spcPts val="0"/>
              </a:spcAft>
              <a:buClr>
                <a:schemeClr val="dk1"/>
              </a:buClr>
              <a:buSzPts val="1100"/>
              <a:buFont typeface="Arial"/>
              <a:buNone/>
            </a:pPr>
            <a:r>
              <a:rPr lang="en"/>
              <a:t>Falso</a:t>
            </a:r>
            <a:endParaRPr/>
          </a:p>
          <a:p>
            <a:pPr indent="0" lvl="0" marL="0" rtl="0" algn="l">
              <a:spcBef>
                <a:spcPts val="0"/>
              </a:spcBef>
              <a:spcAft>
                <a:spcPts val="0"/>
              </a:spcAft>
              <a:buClr>
                <a:schemeClr val="dk1"/>
              </a:buClr>
              <a:buSzPts val="1100"/>
              <a:buFont typeface="Arial"/>
              <a:buNone/>
            </a:pPr>
            <a:r>
              <a:t/>
            </a:r>
            <a:endParaRPr/>
          </a:p>
        </p:txBody>
      </p:sp>
      <p:sp>
        <p:nvSpPr>
          <p:cNvPr id="2419" name="Google Shape;2419;p50"/>
          <p:cNvSpPr txBox="1"/>
          <p:nvPr>
            <p:ph idx="4" type="subTitle"/>
          </p:nvPr>
        </p:nvSpPr>
        <p:spPr>
          <a:xfrm>
            <a:off x="225660" y="2158303"/>
            <a:ext cx="3094200" cy="4776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Pregunta 2</a:t>
            </a:r>
            <a:endParaRPr/>
          </a:p>
        </p:txBody>
      </p:sp>
      <p:sp>
        <p:nvSpPr>
          <p:cNvPr id="2420" name="Google Shape;2420;p50"/>
          <p:cNvSpPr txBox="1"/>
          <p:nvPr>
            <p:ph idx="5" type="subTitle"/>
          </p:nvPr>
        </p:nvSpPr>
        <p:spPr>
          <a:xfrm>
            <a:off x="225660" y="537400"/>
            <a:ext cx="3094200" cy="4776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Pregunta 1</a:t>
            </a:r>
            <a:endParaRPr/>
          </a:p>
        </p:txBody>
      </p:sp>
      <p:sp>
        <p:nvSpPr>
          <p:cNvPr id="2421" name="Google Shape;2421;p50"/>
          <p:cNvSpPr txBox="1"/>
          <p:nvPr>
            <p:ph idx="6" type="subTitle"/>
          </p:nvPr>
        </p:nvSpPr>
        <p:spPr>
          <a:xfrm>
            <a:off x="225654" y="3779207"/>
            <a:ext cx="3094200" cy="4776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Pregunta 3</a:t>
            </a:r>
            <a:endParaRPr/>
          </a:p>
        </p:txBody>
      </p:sp>
      <p:pic>
        <p:nvPicPr>
          <p:cNvPr id="2422" name="Google Shape;2422;p50"/>
          <p:cNvPicPr preferRelativeResize="0"/>
          <p:nvPr>
            <p:ph idx="7" type="pic"/>
          </p:nvPr>
        </p:nvPicPr>
        <p:blipFill rotWithShape="1">
          <a:blip r:embed="rId3">
            <a:alphaModFix/>
          </a:blip>
          <a:srcRect b="6251" l="0" r="0" t="11814"/>
          <a:stretch/>
        </p:blipFill>
        <p:spPr>
          <a:xfrm>
            <a:off x="5532700" y="1293300"/>
            <a:ext cx="2579101" cy="3169800"/>
          </a:xfrm>
          <a:prstGeom prst="rect">
            <a:avLst/>
          </a:prstGeom>
        </p:spPr>
      </p:pic>
      <p:sp>
        <p:nvSpPr>
          <p:cNvPr id="2423" name="Google Shape;2423;p50"/>
          <p:cNvSpPr txBox="1"/>
          <p:nvPr>
            <p:ph idx="3" type="subTitle"/>
          </p:nvPr>
        </p:nvSpPr>
        <p:spPr>
          <a:xfrm>
            <a:off x="297600" y="2411825"/>
            <a:ext cx="4993500" cy="13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saber si es NPN o PNP?</a:t>
            </a:r>
            <a:endParaRPr/>
          </a:p>
          <a:p>
            <a:pPr indent="0" lvl="0" marL="0" rtl="0" algn="l">
              <a:spcBef>
                <a:spcPts val="0"/>
              </a:spcBef>
              <a:spcAft>
                <a:spcPts val="0"/>
              </a:spcAft>
              <a:buNone/>
            </a:pPr>
            <a:r>
              <a:rPr lang="en"/>
              <a:t>A </a:t>
            </a:r>
            <a:r>
              <a:rPr lang="en"/>
              <a:t>Probar</a:t>
            </a:r>
            <a:r>
              <a:rPr lang="en"/>
              <a:t> una resistencia en el emisor</a:t>
            </a:r>
            <a:endParaRPr/>
          </a:p>
          <a:p>
            <a:pPr indent="0" lvl="0" marL="0" rtl="0" algn="l">
              <a:spcBef>
                <a:spcPts val="0"/>
              </a:spcBef>
              <a:spcAft>
                <a:spcPts val="0"/>
              </a:spcAft>
              <a:buNone/>
            </a:pPr>
            <a:r>
              <a:rPr lang="en"/>
              <a:t>B Mirar la corriente de colector con respecto a una resistencias </a:t>
            </a:r>
            <a:endParaRPr/>
          </a:p>
          <a:p>
            <a:pPr indent="0" lvl="0" marL="0" rtl="0" algn="l">
              <a:spcBef>
                <a:spcPts val="0"/>
              </a:spcBef>
              <a:spcAft>
                <a:spcPts val="0"/>
              </a:spcAft>
              <a:buNone/>
            </a:pPr>
            <a:r>
              <a:rPr lang="en"/>
              <a:t>C Mirar la </a:t>
            </a:r>
            <a:r>
              <a:rPr lang="en"/>
              <a:t>caída</a:t>
            </a:r>
            <a:r>
              <a:rPr lang="en"/>
              <a:t> de voltaje en el Vbe</a:t>
            </a:r>
            <a:endParaRPr/>
          </a:p>
          <a:p>
            <a:pPr indent="0" lvl="0" marL="0" rtl="0" algn="l">
              <a:spcBef>
                <a:spcPts val="0"/>
              </a:spcBef>
              <a:spcAft>
                <a:spcPts val="0"/>
              </a:spcAft>
              <a:buNone/>
            </a:pPr>
            <a:r>
              <a:rPr lang="en"/>
              <a:t>D Con un divisor de </a:t>
            </a:r>
            <a:r>
              <a:rPr lang="en"/>
              <a:t>tensión</a:t>
            </a:r>
            <a:r>
              <a:rPr lang="en"/>
              <a:t> con la fuente a el colector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51"/>
          <p:cNvSpPr txBox="1"/>
          <p:nvPr>
            <p:ph type="title"/>
          </p:nvPr>
        </p:nvSpPr>
        <p:spPr>
          <a:xfrm>
            <a:off x="-1113350" y="575"/>
            <a:ext cx="5059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Evaluación 2</a:t>
            </a:r>
            <a:r>
              <a:rPr lang="en"/>
              <a:t> </a:t>
            </a:r>
            <a:endParaRPr/>
          </a:p>
        </p:txBody>
      </p:sp>
      <p:sp>
        <p:nvSpPr>
          <p:cNvPr id="2429" name="Google Shape;2429;p51"/>
          <p:cNvSpPr txBox="1"/>
          <p:nvPr>
            <p:ph idx="3" type="subTitle"/>
          </p:nvPr>
        </p:nvSpPr>
        <p:spPr>
          <a:xfrm>
            <a:off x="297600" y="865350"/>
            <a:ext cx="4274400" cy="13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B dónde se mide?</a:t>
            </a:r>
            <a:endParaRPr/>
          </a:p>
          <a:p>
            <a:pPr indent="0" lvl="0" marL="0" rtl="0" algn="l">
              <a:spcBef>
                <a:spcPts val="0"/>
              </a:spcBef>
              <a:spcAft>
                <a:spcPts val="0"/>
              </a:spcAft>
              <a:buNone/>
            </a:pPr>
            <a:r>
              <a:rPr lang="en"/>
              <a:t>A Ninguna de las mencionadas</a:t>
            </a:r>
            <a:endParaRPr/>
          </a:p>
          <a:p>
            <a:pPr indent="0" lvl="0" marL="0" rtl="0" algn="l">
              <a:spcBef>
                <a:spcPts val="0"/>
              </a:spcBef>
              <a:spcAft>
                <a:spcPts val="0"/>
              </a:spcAft>
              <a:buNone/>
            </a:pPr>
            <a:r>
              <a:rPr lang="en"/>
              <a:t>B Cerca de la zona de </a:t>
            </a:r>
            <a:r>
              <a:rPr lang="en"/>
              <a:t>saturación</a:t>
            </a:r>
            <a:endParaRPr/>
          </a:p>
          <a:p>
            <a:pPr indent="0" lvl="0" marL="0" rtl="0" algn="l">
              <a:spcBef>
                <a:spcPts val="0"/>
              </a:spcBef>
              <a:spcAft>
                <a:spcPts val="0"/>
              </a:spcAft>
              <a:buNone/>
            </a:pPr>
            <a:r>
              <a:rPr lang="en"/>
              <a:t>C Cerca de la zona de corte</a:t>
            </a:r>
            <a:endParaRPr/>
          </a:p>
          <a:p>
            <a:pPr indent="0" lvl="0" marL="0" rtl="0" algn="l">
              <a:spcBef>
                <a:spcPts val="0"/>
              </a:spcBef>
              <a:spcAft>
                <a:spcPts val="0"/>
              </a:spcAft>
              <a:buNone/>
            </a:pPr>
            <a:r>
              <a:rPr lang="en"/>
              <a:t>D Cerca al punto de trabajo</a:t>
            </a:r>
            <a:endParaRPr/>
          </a:p>
        </p:txBody>
      </p:sp>
      <p:sp>
        <p:nvSpPr>
          <p:cNvPr id="2430" name="Google Shape;2430;p51"/>
          <p:cNvSpPr txBox="1"/>
          <p:nvPr>
            <p:ph idx="2" type="subTitle"/>
          </p:nvPr>
        </p:nvSpPr>
        <p:spPr>
          <a:xfrm>
            <a:off x="406100" y="4256826"/>
            <a:ext cx="3094200" cy="8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El VAF es un voltaje negativo</a:t>
            </a:r>
            <a:endParaRPr/>
          </a:p>
          <a:p>
            <a:pPr indent="0" lvl="0" marL="0" rtl="0" algn="l">
              <a:spcBef>
                <a:spcPts val="0"/>
              </a:spcBef>
              <a:spcAft>
                <a:spcPts val="0"/>
              </a:spcAft>
              <a:buClr>
                <a:schemeClr val="dk1"/>
              </a:buClr>
              <a:buSzPts val="1100"/>
              <a:buFont typeface="Arial"/>
              <a:buNone/>
            </a:pPr>
            <a:r>
              <a:rPr lang="en"/>
              <a:t>Verdadero</a:t>
            </a:r>
            <a:endParaRPr/>
          </a:p>
          <a:p>
            <a:pPr indent="0" lvl="0" marL="0" rtl="0" algn="l">
              <a:spcBef>
                <a:spcPts val="0"/>
              </a:spcBef>
              <a:spcAft>
                <a:spcPts val="0"/>
              </a:spcAft>
              <a:buClr>
                <a:schemeClr val="dk1"/>
              </a:buClr>
              <a:buSzPts val="1100"/>
              <a:buFont typeface="Arial"/>
              <a:buNone/>
            </a:pPr>
            <a:r>
              <a:rPr lang="en"/>
              <a:t>Falso</a:t>
            </a:r>
            <a:endParaRPr/>
          </a:p>
          <a:p>
            <a:pPr indent="0" lvl="0" marL="0" rtl="0" algn="l">
              <a:spcBef>
                <a:spcPts val="0"/>
              </a:spcBef>
              <a:spcAft>
                <a:spcPts val="0"/>
              </a:spcAft>
              <a:buClr>
                <a:schemeClr val="dk1"/>
              </a:buClr>
              <a:buSzPts val="1100"/>
              <a:buFont typeface="Arial"/>
              <a:buNone/>
            </a:pPr>
            <a:r>
              <a:t/>
            </a:r>
            <a:endParaRPr/>
          </a:p>
        </p:txBody>
      </p:sp>
      <p:sp>
        <p:nvSpPr>
          <p:cNvPr id="2431" name="Google Shape;2431;p51"/>
          <p:cNvSpPr txBox="1"/>
          <p:nvPr>
            <p:ph idx="4" type="subTitle"/>
          </p:nvPr>
        </p:nvSpPr>
        <p:spPr>
          <a:xfrm>
            <a:off x="225660" y="2158303"/>
            <a:ext cx="3094200" cy="4776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Pregunta 5</a:t>
            </a:r>
            <a:endParaRPr/>
          </a:p>
        </p:txBody>
      </p:sp>
      <p:sp>
        <p:nvSpPr>
          <p:cNvPr id="2432" name="Google Shape;2432;p51"/>
          <p:cNvSpPr txBox="1"/>
          <p:nvPr>
            <p:ph idx="5" type="subTitle"/>
          </p:nvPr>
        </p:nvSpPr>
        <p:spPr>
          <a:xfrm>
            <a:off x="225660" y="537400"/>
            <a:ext cx="3094200" cy="4776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Pregunta 4</a:t>
            </a:r>
            <a:endParaRPr/>
          </a:p>
        </p:txBody>
      </p:sp>
      <p:sp>
        <p:nvSpPr>
          <p:cNvPr id="2433" name="Google Shape;2433;p51"/>
          <p:cNvSpPr txBox="1"/>
          <p:nvPr>
            <p:ph idx="6" type="subTitle"/>
          </p:nvPr>
        </p:nvSpPr>
        <p:spPr>
          <a:xfrm>
            <a:off x="225654" y="3779207"/>
            <a:ext cx="3094200" cy="4776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Pregunta 6</a:t>
            </a:r>
            <a:endParaRPr/>
          </a:p>
        </p:txBody>
      </p:sp>
      <p:pic>
        <p:nvPicPr>
          <p:cNvPr id="2434" name="Google Shape;2434;p51"/>
          <p:cNvPicPr preferRelativeResize="0"/>
          <p:nvPr>
            <p:ph idx="7" type="pic"/>
          </p:nvPr>
        </p:nvPicPr>
        <p:blipFill rotWithShape="1">
          <a:blip r:embed="rId3">
            <a:alphaModFix/>
          </a:blip>
          <a:srcRect b="6251" l="0" r="0" t="11814"/>
          <a:stretch/>
        </p:blipFill>
        <p:spPr>
          <a:xfrm>
            <a:off x="5532700" y="1293300"/>
            <a:ext cx="2579101" cy="3169800"/>
          </a:xfrm>
          <a:prstGeom prst="rect">
            <a:avLst/>
          </a:prstGeom>
        </p:spPr>
      </p:pic>
      <p:sp>
        <p:nvSpPr>
          <p:cNvPr id="2435" name="Google Shape;2435;p51"/>
          <p:cNvSpPr txBox="1"/>
          <p:nvPr>
            <p:ph idx="3" type="subTitle"/>
          </p:nvPr>
        </p:nvSpPr>
        <p:spPr>
          <a:xfrm>
            <a:off x="297600" y="2411825"/>
            <a:ext cx="4274400" cy="13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Cuando un pin se pone como entrada es:</a:t>
            </a:r>
            <a:endParaRPr/>
          </a:p>
          <a:p>
            <a:pPr indent="0" lvl="0" marL="0" rtl="0" algn="l">
              <a:spcBef>
                <a:spcPts val="0"/>
              </a:spcBef>
              <a:spcAft>
                <a:spcPts val="0"/>
              </a:spcAft>
              <a:buNone/>
            </a:pPr>
            <a:r>
              <a:rPr lang="en"/>
              <a:t>A VCC</a:t>
            </a:r>
            <a:endParaRPr/>
          </a:p>
          <a:p>
            <a:pPr indent="0" lvl="0" marL="0" rtl="0" algn="l">
              <a:spcBef>
                <a:spcPts val="0"/>
              </a:spcBef>
              <a:spcAft>
                <a:spcPts val="0"/>
              </a:spcAft>
              <a:buNone/>
            </a:pPr>
            <a:r>
              <a:rPr lang="en"/>
              <a:t>B </a:t>
            </a:r>
            <a:r>
              <a:rPr lang="en"/>
              <a:t>Alta impedancia</a:t>
            </a:r>
            <a:endParaRPr/>
          </a:p>
          <a:p>
            <a:pPr indent="0" lvl="0" marL="0" rtl="0" algn="l">
              <a:spcBef>
                <a:spcPts val="0"/>
              </a:spcBef>
              <a:spcAft>
                <a:spcPts val="0"/>
              </a:spcAft>
              <a:buNone/>
            </a:pPr>
            <a:r>
              <a:rPr lang="en"/>
              <a:t>C </a:t>
            </a:r>
            <a:r>
              <a:rPr lang="en"/>
              <a:t>GND</a:t>
            </a:r>
            <a:endParaRPr/>
          </a:p>
          <a:p>
            <a:pPr indent="0" lvl="0" marL="0" rtl="0" algn="l">
              <a:spcBef>
                <a:spcPts val="0"/>
              </a:spcBef>
              <a:spcAft>
                <a:spcPts val="0"/>
              </a:spcAft>
              <a:buNone/>
            </a:pPr>
            <a:r>
              <a:rPr lang="en"/>
              <a:t>D Baja impedancia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52"/>
          <p:cNvSpPr txBox="1"/>
          <p:nvPr>
            <p:ph type="title"/>
          </p:nvPr>
        </p:nvSpPr>
        <p:spPr>
          <a:xfrm>
            <a:off x="-1113350" y="575"/>
            <a:ext cx="5059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Evaluación 3</a:t>
            </a:r>
            <a:r>
              <a:rPr lang="en"/>
              <a:t> </a:t>
            </a:r>
            <a:endParaRPr/>
          </a:p>
        </p:txBody>
      </p:sp>
      <p:sp>
        <p:nvSpPr>
          <p:cNvPr id="2441" name="Google Shape;2441;p52"/>
          <p:cNvSpPr txBox="1"/>
          <p:nvPr>
            <p:ph idx="3" type="subTitle"/>
          </p:nvPr>
        </p:nvSpPr>
        <p:spPr>
          <a:xfrm>
            <a:off x="297600" y="865350"/>
            <a:ext cx="4274400" cy="13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¿Comó se obtiene una medición más precisa?</a:t>
            </a:r>
            <a:endParaRPr/>
          </a:p>
          <a:p>
            <a:pPr indent="0" lvl="0" marL="0" rtl="0" algn="l">
              <a:spcBef>
                <a:spcPts val="0"/>
              </a:spcBef>
              <a:spcAft>
                <a:spcPts val="0"/>
              </a:spcAft>
              <a:buNone/>
            </a:pPr>
            <a:r>
              <a:rPr lang="en"/>
              <a:t>A M</a:t>
            </a:r>
            <a:r>
              <a:rPr lang="en"/>
              <a:t>idiendo Vcc</a:t>
            </a:r>
            <a:endParaRPr/>
          </a:p>
          <a:p>
            <a:pPr indent="0" lvl="0" marL="0" rtl="0" algn="l">
              <a:spcBef>
                <a:spcPts val="0"/>
              </a:spcBef>
              <a:spcAft>
                <a:spcPts val="0"/>
              </a:spcAft>
              <a:buNone/>
            </a:pPr>
            <a:r>
              <a:rPr lang="en"/>
              <a:t>B Utilizando el pin A0</a:t>
            </a:r>
            <a:endParaRPr/>
          </a:p>
          <a:p>
            <a:pPr indent="0" lvl="0" marL="0" rtl="0" algn="l">
              <a:spcBef>
                <a:spcPts val="0"/>
              </a:spcBef>
              <a:spcAft>
                <a:spcPts val="0"/>
              </a:spcAft>
              <a:buNone/>
            </a:pPr>
            <a:r>
              <a:rPr lang="en"/>
              <a:t>C Conectando una bobina a Aref</a:t>
            </a:r>
            <a:endParaRPr/>
          </a:p>
          <a:p>
            <a:pPr indent="0" lvl="0" marL="0" rtl="0" algn="l">
              <a:spcBef>
                <a:spcPts val="0"/>
              </a:spcBef>
              <a:spcAft>
                <a:spcPts val="0"/>
              </a:spcAft>
              <a:buNone/>
            </a:pPr>
            <a:r>
              <a:rPr lang="en"/>
              <a:t>D Usando jumpers</a:t>
            </a:r>
            <a:endParaRPr/>
          </a:p>
        </p:txBody>
      </p:sp>
      <p:sp>
        <p:nvSpPr>
          <p:cNvPr id="2442" name="Google Shape;2442;p52"/>
          <p:cNvSpPr txBox="1"/>
          <p:nvPr>
            <p:ph idx="2" type="subTitle"/>
          </p:nvPr>
        </p:nvSpPr>
        <p:spPr>
          <a:xfrm>
            <a:off x="406100" y="4256825"/>
            <a:ext cx="4274400" cy="8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 pueden medir y mostrar mediciones de un Diodo</a:t>
            </a:r>
            <a:endParaRPr/>
          </a:p>
          <a:p>
            <a:pPr indent="0" lvl="0" marL="0" rtl="0" algn="l">
              <a:spcBef>
                <a:spcPts val="0"/>
              </a:spcBef>
              <a:spcAft>
                <a:spcPts val="0"/>
              </a:spcAft>
              <a:buClr>
                <a:schemeClr val="dk1"/>
              </a:buClr>
              <a:buSzPts val="1100"/>
              <a:buFont typeface="Arial"/>
              <a:buNone/>
            </a:pPr>
            <a:r>
              <a:rPr lang="en"/>
              <a:t>Verdadero</a:t>
            </a:r>
            <a:endParaRPr/>
          </a:p>
          <a:p>
            <a:pPr indent="0" lvl="0" marL="0" rtl="0" algn="l">
              <a:spcBef>
                <a:spcPts val="0"/>
              </a:spcBef>
              <a:spcAft>
                <a:spcPts val="0"/>
              </a:spcAft>
              <a:buClr>
                <a:schemeClr val="dk1"/>
              </a:buClr>
              <a:buSzPts val="1100"/>
              <a:buFont typeface="Arial"/>
              <a:buNone/>
            </a:pPr>
            <a:r>
              <a:rPr lang="en"/>
              <a:t>Falso</a:t>
            </a:r>
            <a:endParaRPr/>
          </a:p>
          <a:p>
            <a:pPr indent="0" lvl="0" marL="0" rtl="0" algn="l">
              <a:spcBef>
                <a:spcPts val="0"/>
              </a:spcBef>
              <a:spcAft>
                <a:spcPts val="0"/>
              </a:spcAft>
              <a:buClr>
                <a:schemeClr val="dk1"/>
              </a:buClr>
              <a:buSzPts val="1100"/>
              <a:buFont typeface="Arial"/>
              <a:buNone/>
            </a:pPr>
            <a:r>
              <a:t/>
            </a:r>
            <a:endParaRPr/>
          </a:p>
        </p:txBody>
      </p:sp>
      <p:sp>
        <p:nvSpPr>
          <p:cNvPr id="2443" name="Google Shape;2443;p52"/>
          <p:cNvSpPr txBox="1"/>
          <p:nvPr>
            <p:ph idx="4" type="subTitle"/>
          </p:nvPr>
        </p:nvSpPr>
        <p:spPr>
          <a:xfrm>
            <a:off x="225660" y="2158303"/>
            <a:ext cx="3094200" cy="4776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Pregunta 8</a:t>
            </a:r>
            <a:endParaRPr/>
          </a:p>
        </p:txBody>
      </p:sp>
      <p:sp>
        <p:nvSpPr>
          <p:cNvPr id="2444" name="Google Shape;2444;p52"/>
          <p:cNvSpPr txBox="1"/>
          <p:nvPr>
            <p:ph idx="5" type="subTitle"/>
          </p:nvPr>
        </p:nvSpPr>
        <p:spPr>
          <a:xfrm>
            <a:off x="225660" y="537400"/>
            <a:ext cx="3094200" cy="4776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Pregunta 7</a:t>
            </a:r>
            <a:endParaRPr/>
          </a:p>
        </p:txBody>
      </p:sp>
      <p:sp>
        <p:nvSpPr>
          <p:cNvPr id="2445" name="Google Shape;2445;p52"/>
          <p:cNvSpPr txBox="1"/>
          <p:nvPr>
            <p:ph idx="6" type="subTitle"/>
          </p:nvPr>
        </p:nvSpPr>
        <p:spPr>
          <a:xfrm>
            <a:off x="225654" y="3779207"/>
            <a:ext cx="3094200" cy="4776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Char char="●"/>
            </a:pPr>
            <a:r>
              <a:rPr lang="en"/>
              <a:t>Pregunta 9</a:t>
            </a:r>
            <a:endParaRPr/>
          </a:p>
        </p:txBody>
      </p:sp>
      <p:pic>
        <p:nvPicPr>
          <p:cNvPr id="2446" name="Google Shape;2446;p52"/>
          <p:cNvPicPr preferRelativeResize="0"/>
          <p:nvPr>
            <p:ph idx="7" type="pic"/>
          </p:nvPr>
        </p:nvPicPr>
        <p:blipFill rotWithShape="1">
          <a:blip r:embed="rId3">
            <a:alphaModFix/>
          </a:blip>
          <a:srcRect b="6251" l="0" r="0" t="11814"/>
          <a:stretch/>
        </p:blipFill>
        <p:spPr>
          <a:xfrm>
            <a:off x="5532700" y="1293300"/>
            <a:ext cx="2579101" cy="3169800"/>
          </a:xfrm>
          <a:prstGeom prst="rect">
            <a:avLst/>
          </a:prstGeom>
        </p:spPr>
      </p:pic>
      <p:sp>
        <p:nvSpPr>
          <p:cNvPr id="2447" name="Google Shape;2447;p52"/>
          <p:cNvSpPr txBox="1"/>
          <p:nvPr>
            <p:ph idx="3" type="subTitle"/>
          </p:nvPr>
        </p:nvSpPr>
        <p:spPr>
          <a:xfrm>
            <a:off x="297600" y="2411825"/>
            <a:ext cx="4671300" cy="13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¿Cúal de estas es una causa por la que no funciona la LCD?</a:t>
            </a:r>
            <a:endParaRPr/>
          </a:p>
          <a:p>
            <a:pPr indent="0" lvl="0" marL="0" rtl="0" algn="l">
              <a:spcBef>
                <a:spcPts val="0"/>
              </a:spcBef>
              <a:spcAft>
                <a:spcPts val="0"/>
              </a:spcAft>
              <a:buNone/>
            </a:pPr>
            <a:r>
              <a:rPr lang="en"/>
              <a:t>A Capacitancias </a:t>
            </a:r>
            <a:r>
              <a:rPr lang="en"/>
              <a:t>parásitas</a:t>
            </a:r>
            <a:r>
              <a:rPr lang="en"/>
              <a:t> de la  protoboard</a:t>
            </a:r>
            <a:endParaRPr/>
          </a:p>
          <a:p>
            <a:pPr indent="0" lvl="0" marL="0" rtl="0" algn="l">
              <a:spcBef>
                <a:spcPts val="0"/>
              </a:spcBef>
              <a:spcAft>
                <a:spcPts val="0"/>
              </a:spcAft>
              <a:buNone/>
            </a:pPr>
            <a:r>
              <a:rPr lang="en"/>
              <a:t>B No conectar los pines de retroalimentación</a:t>
            </a:r>
            <a:endParaRPr/>
          </a:p>
          <a:p>
            <a:pPr indent="0" lvl="0" marL="0" rtl="0" algn="l">
              <a:spcBef>
                <a:spcPts val="0"/>
              </a:spcBef>
              <a:spcAft>
                <a:spcPts val="0"/>
              </a:spcAft>
              <a:buNone/>
            </a:pPr>
            <a:r>
              <a:rPr lang="en"/>
              <a:t>C Utilizar un </a:t>
            </a:r>
            <a:r>
              <a:rPr lang="en"/>
              <a:t>potenciómetro</a:t>
            </a:r>
            <a:r>
              <a:rPr lang="en"/>
              <a:t> muy grande</a:t>
            </a:r>
            <a:endParaRPr/>
          </a:p>
          <a:p>
            <a:pPr indent="0" lvl="0" marL="0" rtl="0" algn="l">
              <a:spcBef>
                <a:spcPts val="0"/>
              </a:spcBef>
              <a:spcAft>
                <a:spcPts val="0"/>
              </a:spcAft>
              <a:buNone/>
            </a:pPr>
            <a:r>
              <a:rPr lang="en"/>
              <a:t>D Conectar nodos entre sí</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53"/>
          <p:cNvSpPr txBox="1"/>
          <p:nvPr>
            <p:ph type="title"/>
          </p:nvPr>
        </p:nvSpPr>
        <p:spPr>
          <a:xfrm>
            <a:off x="2085150" y="465650"/>
            <a:ext cx="4973700" cy="13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GRACIAS!</a:t>
            </a:r>
            <a:endParaRPr/>
          </a:p>
        </p:txBody>
      </p:sp>
      <p:sp>
        <p:nvSpPr>
          <p:cNvPr id="2453" name="Google Shape;2453;p53"/>
          <p:cNvSpPr txBox="1"/>
          <p:nvPr>
            <p:ph idx="1" type="subTitle"/>
          </p:nvPr>
        </p:nvSpPr>
        <p:spPr>
          <a:xfrm>
            <a:off x="2085000" y="1863950"/>
            <a:ext cx="4973700" cy="98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Código: https://github.com/Miicrocontroladores/Medidor-de-transistores.git</a:t>
            </a:r>
            <a:endParaRPr/>
          </a:p>
        </p:txBody>
      </p:sp>
      <p:pic>
        <p:nvPicPr>
          <p:cNvPr id="2454" name="Google Shape;2454;p53"/>
          <p:cNvPicPr preferRelativeResize="0"/>
          <p:nvPr>
            <p:ph idx="2" type="pic"/>
          </p:nvPr>
        </p:nvPicPr>
        <p:blipFill rotWithShape="1">
          <a:blip r:embed="rId3">
            <a:alphaModFix/>
          </a:blip>
          <a:srcRect b="23592" l="-10" r="0" t="23592"/>
          <a:stretch/>
        </p:blipFill>
        <p:spPr>
          <a:xfrm>
            <a:off x="2085150" y="2928575"/>
            <a:ext cx="4973699" cy="1750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3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Proyecto</a:t>
            </a:r>
            <a:endParaRPr/>
          </a:p>
        </p:txBody>
      </p:sp>
      <p:sp>
        <p:nvSpPr>
          <p:cNvPr id="2279" name="Google Shape;2279;p37"/>
          <p:cNvSpPr txBox="1"/>
          <p:nvPr>
            <p:ph idx="1" type="subTitle"/>
          </p:nvPr>
        </p:nvSpPr>
        <p:spPr>
          <a:xfrm>
            <a:off x="720000" y="1198175"/>
            <a:ext cx="3250500" cy="30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Investigar, simular y diseñar físicamente un sistema que utilice MCU de 8 bits para determinar los parámetros SPICE BJT de un transistor real: identificar terminales </a:t>
            </a:r>
            <a:r>
              <a:rPr b="1" lang="en"/>
              <a:t>E, B y C; hFE</a:t>
            </a:r>
            <a:r>
              <a:rPr lang="en"/>
              <a:t> (forward y reverse - al invertir C y E) y Forward Early Voltage </a:t>
            </a:r>
            <a:r>
              <a:rPr b="1" lang="en"/>
              <a:t>VAF</a:t>
            </a:r>
            <a:r>
              <a:rPr lang="en"/>
              <a:t>, para valores diversos de </a:t>
            </a:r>
            <a:r>
              <a:rPr b="1" lang="en"/>
              <a:t>Ic</a:t>
            </a:r>
            <a:r>
              <a:rPr lang="en"/>
              <a:t> y </a:t>
            </a:r>
            <a:r>
              <a:rPr b="1" lang="en"/>
              <a:t>Vce</a:t>
            </a:r>
            <a:r>
              <a:rPr lang="en"/>
              <a:t>, según indicaciones previas. Se admite también simulación VSM en PIC18F e implementación física en Arduino (</a:t>
            </a:r>
            <a:r>
              <a:rPr b="1" lang="en"/>
              <a:t>UNO </a:t>
            </a:r>
            <a:r>
              <a:rPr lang="en"/>
              <a:t>o </a:t>
            </a:r>
            <a:r>
              <a:rPr b="1" lang="en"/>
              <a:t>LEONARDO</a:t>
            </a:r>
            <a:r>
              <a:rPr lang="en"/>
              <a:t>). El producto final es una demostración </a:t>
            </a:r>
            <a:endParaRPr/>
          </a:p>
        </p:txBody>
      </p:sp>
      <p:sp>
        <p:nvSpPr>
          <p:cNvPr id="2280" name="Google Shape;2280;p37"/>
          <p:cNvSpPr txBox="1"/>
          <p:nvPr>
            <p:ph idx="2" type="subTitle"/>
          </p:nvPr>
        </p:nvSpPr>
        <p:spPr>
          <a:xfrm>
            <a:off x="4686600" y="1329800"/>
            <a:ext cx="4164900" cy="34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grabada del sistema físico operando, debidamente simulado y soportado con material explicativo multimedia, y para tutoría las actividades e interacción con los clientes (</a:t>
            </a:r>
            <a:r>
              <a:rPr b="1" lang="en"/>
              <a:t>estudiantes Ele1</a:t>
            </a:r>
            <a:r>
              <a:rPr lang="en"/>
              <a:t>) en MOODLE ISCT, así como el código de Arduino, esquemáticos y videos y manuales de montajes para que los estudiantes de Electrónica 1 puedan fácilmente implementar el proyecto por sí mismos luego de ver los materiales, acceder al código y aclarar dudas con la tutoría virtual. Se recomienda que los parámetros se visualicen en un display LCD alfanumérico 16x2 o similar, además del </a:t>
            </a:r>
            <a:r>
              <a:rPr b="1" lang="en"/>
              <a:t>terminal serial accesible desde Arduino</a:t>
            </a:r>
            <a:r>
              <a:rPr lang="en"/>
              <a:t>.</a:t>
            </a:r>
            <a:endParaRPr/>
          </a:p>
          <a:p>
            <a:pPr indent="0" lvl="0" marL="0" rtl="0" algn="l">
              <a:spcBef>
                <a:spcPts val="0"/>
              </a:spcBef>
              <a:spcAft>
                <a:spcPts val="0"/>
              </a:spcAft>
              <a:buNone/>
            </a:pPr>
            <a:r>
              <a:t/>
            </a:r>
            <a:endParaRPr/>
          </a:p>
        </p:txBody>
      </p:sp>
      <p:grpSp>
        <p:nvGrpSpPr>
          <p:cNvPr id="2281" name="Google Shape;2281;p37"/>
          <p:cNvGrpSpPr/>
          <p:nvPr/>
        </p:nvGrpSpPr>
        <p:grpSpPr>
          <a:xfrm>
            <a:off x="7399075" y="604725"/>
            <a:ext cx="538025" cy="157800"/>
            <a:chOff x="2575325" y="1348650"/>
            <a:chExt cx="538025" cy="157800"/>
          </a:xfrm>
        </p:grpSpPr>
        <p:sp>
          <p:nvSpPr>
            <p:cNvPr id="2282" name="Google Shape;2282;p3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37"/>
          <p:cNvGrpSpPr/>
          <p:nvPr/>
        </p:nvGrpSpPr>
        <p:grpSpPr>
          <a:xfrm>
            <a:off x="795647" y="4620150"/>
            <a:ext cx="1584577" cy="196549"/>
            <a:chOff x="750197" y="155825"/>
            <a:chExt cx="1584577" cy="196549"/>
          </a:xfrm>
        </p:grpSpPr>
        <p:sp>
          <p:nvSpPr>
            <p:cNvPr id="2286" name="Google Shape;2286;p3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38"/>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Table of</a:t>
            </a:r>
            <a:r>
              <a:rPr lang="en">
                <a:solidFill>
                  <a:schemeClr val="dk1"/>
                </a:solidFill>
              </a:rPr>
              <a:t> contents</a:t>
            </a:r>
            <a:endParaRPr>
              <a:solidFill>
                <a:schemeClr val="dk1"/>
              </a:solidFill>
            </a:endParaRPr>
          </a:p>
        </p:txBody>
      </p:sp>
      <p:sp>
        <p:nvSpPr>
          <p:cNvPr id="2309" name="Google Shape;2309;p38"/>
          <p:cNvSpPr txBox="1"/>
          <p:nvPr>
            <p:ph idx="2" type="title"/>
          </p:nvPr>
        </p:nvSpPr>
        <p:spPr>
          <a:xfrm>
            <a:off x="1424084" y="1399475"/>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10" name="Google Shape;2310;p38"/>
          <p:cNvSpPr txBox="1"/>
          <p:nvPr>
            <p:ph idx="5" type="subTitle"/>
          </p:nvPr>
        </p:nvSpPr>
        <p:spPr>
          <a:xfrm>
            <a:off x="713100" y="4106000"/>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Hallar el VAF (Voltaje de avalancha del colector)</a:t>
            </a:r>
            <a:endParaRPr/>
          </a:p>
        </p:txBody>
      </p:sp>
      <p:sp>
        <p:nvSpPr>
          <p:cNvPr id="2311" name="Google Shape;2311;p38"/>
          <p:cNvSpPr txBox="1"/>
          <p:nvPr>
            <p:ph idx="6" type="title"/>
          </p:nvPr>
        </p:nvSpPr>
        <p:spPr>
          <a:xfrm>
            <a:off x="1424074" y="3342252"/>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12" name="Google Shape;2312;p38"/>
          <p:cNvSpPr txBox="1"/>
          <p:nvPr>
            <p:ph idx="7" type="subTitle"/>
          </p:nvPr>
        </p:nvSpPr>
        <p:spPr>
          <a:xfrm>
            <a:off x="3279069" y="4196401"/>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Preguntas con respecto al proyecto</a:t>
            </a:r>
            <a:endParaRPr/>
          </a:p>
        </p:txBody>
      </p:sp>
      <p:sp>
        <p:nvSpPr>
          <p:cNvPr id="2313" name="Google Shape;2313;p38"/>
          <p:cNvSpPr txBox="1"/>
          <p:nvPr>
            <p:ph idx="8" type="title"/>
          </p:nvPr>
        </p:nvSpPr>
        <p:spPr>
          <a:xfrm>
            <a:off x="3989911" y="3342248"/>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314" name="Google Shape;2314;p38"/>
          <p:cNvSpPr txBox="1"/>
          <p:nvPr>
            <p:ph idx="3" type="subTitle"/>
          </p:nvPr>
        </p:nvSpPr>
        <p:spPr>
          <a:xfrm>
            <a:off x="3318125" y="2278466"/>
            <a:ext cx="2313900" cy="106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Medir el Beta de un transistor BJT a partir de sus corrientes y la </a:t>
            </a:r>
            <a:r>
              <a:rPr lang="en"/>
              <a:t>gráfica</a:t>
            </a:r>
            <a:r>
              <a:rPr lang="en"/>
              <a:t> de estas</a:t>
            </a:r>
            <a:endParaRPr/>
          </a:p>
        </p:txBody>
      </p:sp>
      <p:sp>
        <p:nvSpPr>
          <p:cNvPr id="2315" name="Google Shape;2315;p38"/>
          <p:cNvSpPr txBox="1"/>
          <p:nvPr>
            <p:ph idx="4" type="title"/>
          </p:nvPr>
        </p:nvSpPr>
        <p:spPr>
          <a:xfrm>
            <a:off x="4028899" y="1399425"/>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16" name="Google Shape;2316;p38"/>
          <p:cNvSpPr txBox="1"/>
          <p:nvPr>
            <p:ph idx="1" type="subTitle"/>
          </p:nvPr>
        </p:nvSpPr>
        <p:spPr>
          <a:xfrm>
            <a:off x="713100" y="2278474"/>
            <a:ext cx="2313900" cy="106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Identificar terminales de un transistor BJT (Cual es Emisor, Base y colector) y identificar si es NPN o PNP</a:t>
            </a:r>
            <a:endParaRPr/>
          </a:p>
        </p:txBody>
      </p:sp>
      <p:sp>
        <p:nvSpPr>
          <p:cNvPr id="2317" name="Google Shape;2317;p38"/>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NPN-PNP</a:t>
            </a:r>
            <a:endParaRPr/>
          </a:p>
        </p:txBody>
      </p:sp>
      <p:sp>
        <p:nvSpPr>
          <p:cNvPr id="2318" name="Google Shape;2318;p38"/>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Beta</a:t>
            </a:r>
            <a:endParaRPr>
              <a:solidFill>
                <a:schemeClr val="dk1"/>
              </a:solidFill>
            </a:endParaRPr>
          </a:p>
        </p:txBody>
      </p:sp>
      <p:sp>
        <p:nvSpPr>
          <p:cNvPr id="2319" name="Google Shape;2319;p38"/>
          <p:cNvSpPr txBox="1"/>
          <p:nvPr>
            <p:ph idx="14" type="subTitle"/>
          </p:nvPr>
        </p:nvSpPr>
        <p:spPr>
          <a:xfrm>
            <a:off x="713235" y="3795100"/>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VAF</a:t>
            </a:r>
            <a:endParaRPr>
              <a:solidFill>
                <a:schemeClr val="dk1"/>
              </a:solidFill>
            </a:endParaRPr>
          </a:p>
        </p:txBody>
      </p:sp>
      <p:sp>
        <p:nvSpPr>
          <p:cNvPr id="2320" name="Google Shape;2320;p38"/>
          <p:cNvSpPr txBox="1"/>
          <p:nvPr>
            <p:ph idx="15" type="subTitle"/>
          </p:nvPr>
        </p:nvSpPr>
        <p:spPr>
          <a:xfrm>
            <a:off x="3279072" y="3781748"/>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Preguntas</a:t>
            </a:r>
            <a:endParaRPr>
              <a:solidFill>
                <a:schemeClr val="dk1"/>
              </a:solidFill>
            </a:endParaRPr>
          </a:p>
        </p:txBody>
      </p:sp>
      <p:pic>
        <p:nvPicPr>
          <p:cNvPr id="2321" name="Google Shape;2321;p38"/>
          <p:cNvPicPr preferRelativeResize="0"/>
          <p:nvPr>
            <p:ph idx="16" type="pic"/>
          </p:nvPr>
        </p:nvPicPr>
        <p:blipFill rotWithShape="1">
          <a:blip r:embed="rId3">
            <a:alphaModFix/>
          </a:blip>
          <a:srcRect b="7330" l="36154" r="9624" t="0"/>
          <a:stretch/>
        </p:blipFill>
        <p:spPr>
          <a:xfrm>
            <a:off x="5844900" y="1359600"/>
            <a:ext cx="2579101" cy="29373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pic>
        <p:nvPicPr>
          <p:cNvPr id="2326" name="Google Shape;2326;p39"/>
          <p:cNvPicPr preferRelativeResize="0"/>
          <p:nvPr/>
        </p:nvPicPr>
        <p:blipFill>
          <a:blip r:embed="rId3">
            <a:alphaModFix/>
          </a:blip>
          <a:stretch>
            <a:fillRect/>
          </a:stretch>
        </p:blipFill>
        <p:spPr>
          <a:xfrm>
            <a:off x="574600" y="919888"/>
            <a:ext cx="7994801" cy="330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40"/>
          <p:cNvSpPr txBox="1"/>
          <p:nvPr>
            <p:ph type="title"/>
          </p:nvPr>
        </p:nvSpPr>
        <p:spPr>
          <a:xfrm>
            <a:off x="4063762" y="2309550"/>
            <a:ext cx="4030500" cy="9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NPN-PNP</a:t>
            </a:r>
            <a:endParaRPr/>
          </a:p>
        </p:txBody>
      </p:sp>
      <p:sp>
        <p:nvSpPr>
          <p:cNvPr id="2332" name="Google Shape;2332;p40"/>
          <p:cNvSpPr txBox="1"/>
          <p:nvPr>
            <p:ph idx="2" type="title"/>
          </p:nvPr>
        </p:nvSpPr>
        <p:spPr>
          <a:xfrm>
            <a:off x="5548308" y="1494475"/>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33" name="Google Shape;2333;p40"/>
          <p:cNvSpPr txBox="1"/>
          <p:nvPr>
            <p:ph idx="1" type="subTitle"/>
          </p:nvPr>
        </p:nvSpPr>
        <p:spPr>
          <a:xfrm>
            <a:off x="4063750" y="3309725"/>
            <a:ext cx="4030500" cy="90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t>Identificar terminales de un transistor BJT (Cual es Emisor, Base y colector) y identificar si es NPN o PNP</a:t>
            </a:r>
            <a:endParaRPr/>
          </a:p>
        </p:txBody>
      </p:sp>
      <p:pic>
        <p:nvPicPr>
          <p:cNvPr id="2334" name="Google Shape;2334;p40"/>
          <p:cNvPicPr preferRelativeResize="0"/>
          <p:nvPr>
            <p:ph idx="3" type="pic"/>
          </p:nvPr>
        </p:nvPicPr>
        <p:blipFill rotWithShape="1">
          <a:blip r:embed="rId3">
            <a:alphaModFix/>
          </a:blip>
          <a:srcRect b="0" l="22886" r="22892" t="0"/>
          <a:stretch/>
        </p:blipFill>
        <p:spPr>
          <a:xfrm>
            <a:off x="958388" y="986850"/>
            <a:ext cx="2579101" cy="3169799"/>
          </a:xfrm>
          <a:prstGeom prst="rect">
            <a:avLst/>
          </a:prstGeom>
        </p:spPr>
      </p:pic>
      <p:grpSp>
        <p:nvGrpSpPr>
          <p:cNvPr id="2335" name="Google Shape;2335;p40"/>
          <p:cNvGrpSpPr/>
          <p:nvPr/>
        </p:nvGrpSpPr>
        <p:grpSpPr>
          <a:xfrm>
            <a:off x="5809975" y="1020650"/>
            <a:ext cx="538025" cy="157800"/>
            <a:chOff x="2575325" y="1348650"/>
            <a:chExt cx="538025" cy="157800"/>
          </a:xfrm>
        </p:grpSpPr>
        <p:sp>
          <p:nvSpPr>
            <p:cNvPr id="2336" name="Google Shape;2336;p4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41"/>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Como se identificó?</a:t>
            </a:r>
            <a:endParaRPr/>
          </a:p>
        </p:txBody>
      </p:sp>
      <p:sp>
        <p:nvSpPr>
          <p:cNvPr id="2344" name="Google Shape;2344;p41"/>
          <p:cNvSpPr txBox="1"/>
          <p:nvPr>
            <p:ph idx="1" type="subTitle"/>
          </p:nvPr>
        </p:nvSpPr>
        <p:spPr>
          <a:xfrm>
            <a:off x="720000" y="1945625"/>
            <a:ext cx="4345800" cy="2106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Para identificar si  un transistor es NPN o PNP primero pone en la base de este un voltaje positivo y en colector un voltaje negativo,. Seguido a ello se  mide de manera que si ese voltaje tiene un valor de  0.7v es NPN y si el voltaje da mayor significa que no conduce el transistor  entonces es PNP.</a:t>
            </a:r>
            <a:endParaRPr/>
          </a:p>
          <a:p>
            <a:pPr indent="0" lvl="0" marL="0" rtl="0" algn="l">
              <a:spcBef>
                <a:spcPts val="0"/>
              </a:spcBef>
              <a:spcAft>
                <a:spcPts val="0"/>
              </a:spcAft>
              <a:buClr>
                <a:schemeClr val="dk1"/>
              </a:buClr>
              <a:buSzPts val="1100"/>
              <a:buFont typeface="Arial"/>
              <a:buNone/>
            </a:pPr>
            <a:r>
              <a:t/>
            </a:r>
            <a:endParaRPr/>
          </a:p>
        </p:txBody>
      </p:sp>
      <p:pic>
        <p:nvPicPr>
          <p:cNvPr id="2345" name="Google Shape;2345;p41"/>
          <p:cNvPicPr preferRelativeResize="0"/>
          <p:nvPr>
            <p:ph idx="2" type="pic"/>
          </p:nvPr>
        </p:nvPicPr>
        <p:blipFill rotWithShape="1">
          <a:blip r:embed="rId3">
            <a:alphaModFix/>
          </a:blip>
          <a:srcRect b="0" l="22886" r="22892" t="0"/>
          <a:stretch/>
        </p:blipFill>
        <p:spPr>
          <a:xfrm>
            <a:off x="5532700" y="1293300"/>
            <a:ext cx="2579101" cy="31697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42"/>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Como se identificó?</a:t>
            </a:r>
            <a:endParaRPr/>
          </a:p>
        </p:txBody>
      </p:sp>
      <p:sp>
        <p:nvSpPr>
          <p:cNvPr id="2351" name="Google Shape;2351;p42"/>
          <p:cNvSpPr txBox="1"/>
          <p:nvPr>
            <p:ph idx="1" type="subTitle"/>
          </p:nvPr>
        </p:nvSpPr>
        <p:spPr>
          <a:xfrm>
            <a:off x="720000" y="1925700"/>
            <a:ext cx="4345800" cy="1905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Ya determinado si el transistor es NPN o PNP se mira la configuración observa su configuración, y se mide la juntura VBE y VBC. Con esos resultados, ya que la juntura VBE siempre va a ser mayor que juntura VBC se puede determinar el lugar de los pines (E,B,C o C,B,E).</a:t>
            </a:r>
            <a:endParaRPr/>
          </a:p>
        </p:txBody>
      </p:sp>
      <p:pic>
        <p:nvPicPr>
          <p:cNvPr id="2352" name="Google Shape;2352;p42"/>
          <p:cNvPicPr preferRelativeResize="0"/>
          <p:nvPr/>
        </p:nvPicPr>
        <p:blipFill>
          <a:blip r:embed="rId3">
            <a:alphaModFix/>
          </a:blip>
          <a:stretch>
            <a:fillRect/>
          </a:stretch>
        </p:blipFill>
        <p:spPr>
          <a:xfrm>
            <a:off x="5252163" y="1370300"/>
            <a:ext cx="3171825" cy="262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pic>
        <p:nvPicPr>
          <p:cNvPr id="2357" name="Google Shape;2357;p43"/>
          <p:cNvPicPr preferRelativeResize="0"/>
          <p:nvPr>
            <p:ph idx="3" type="pic"/>
          </p:nvPr>
        </p:nvPicPr>
        <p:blipFill rotWithShape="1">
          <a:blip r:embed="rId3">
            <a:alphaModFix/>
          </a:blip>
          <a:srcRect b="0" l="8380" r="45851" t="0"/>
          <a:stretch/>
        </p:blipFill>
        <p:spPr>
          <a:xfrm>
            <a:off x="1133538" y="986850"/>
            <a:ext cx="2579101" cy="3169800"/>
          </a:xfrm>
          <a:prstGeom prst="rect">
            <a:avLst/>
          </a:prstGeom>
        </p:spPr>
      </p:pic>
      <p:sp>
        <p:nvSpPr>
          <p:cNvPr id="2358" name="Google Shape;2358;p43"/>
          <p:cNvSpPr txBox="1"/>
          <p:nvPr>
            <p:ph type="title"/>
          </p:nvPr>
        </p:nvSpPr>
        <p:spPr>
          <a:xfrm>
            <a:off x="4493688" y="2322775"/>
            <a:ext cx="3930300" cy="8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Beta</a:t>
            </a:r>
            <a:endParaRPr/>
          </a:p>
        </p:txBody>
      </p:sp>
      <p:sp>
        <p:nvSpPr>
          <p:cNvPr id="2359" name="Google Shape;2359;p43"/>
          <p:cNvSpPr txBox="1"/>
          <p:nvPr>
            <p:ph idx="2" type="title"/>
          </p:nvPr>
        </p:nvSpPr>
        <p:spPr>
          <a:xfrm>
            <a:off x="5928113" y="1387550"/>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60" name="Google Shape;2360;p43"/>
          <p:cNvSpPr txBox="1"/>
          <p:nvPr>
            <p:ph idx="1" type="subTitle"/>
          </p:nvPr>
        </p:nvSpPr>
        <p:spPr>
          <a:xfrm>
            <a:off x="4493625" y="3273450"/>
            <a:ext cx="3930300" cy="8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Medir el Beta de un transistor BJT a partir de sus corrientes y la gráfica de estas</a:t>
            </a:r>
            <a:endParaRPr sz="1400"/>
          </a:p>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p4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Como se encontró?</a:t>
            </a:r>
            <a:endParaRPr/>
          </a:p>
        </p:txBody>
      </p:sp>
      <p:sp>
        <p:nvSpPr>
          <p:cNvPr id="2366" name="Google Shape;2366;p44"/>
          <p:cNvSpPr txBox="1"/>
          <p:nvPr>
            <p:ph idx="2" type="subTitle"/>
          </p:nvPr>
        </p:nvSpPr>
        <p:spPr>
          <a:xfrm>
            <a:off x="3850931" y="1967084"/>
            <a:ext cx="4573200" cy="25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Para medir el factor de amplificación de la corriente de un transistor, usamos la relación de corrientes a partir de resistencias en la base y  el el colector, de manera que en la base usamos una resistencia de 1M y en el colector de 4.7k. Las medimos y las relacionamos de manera que ib=B*ib. Entonces, tuvimos que crear una rutina distinta para los npn y los pnp puesto que debíamos establecer bien el estado de los pines analogicos y digitales.</a:t>
            </a:r>
            <a:endParaRPr/>
          </a:p>
        </p:txBody>
      </p:sp>
      <p:sp>
        <p:nvSpPr>
          <p:cNvPr id="2367" name="Google Shape;2367;p44"/>
          <p:cNvSpPr txBox="1"/>
          <p:nvPr>
            <p:ph idx="4" type="subTitle"/>
          </p:nvPr>
        </p:nvSpPr>
        <p:spPr>
          <a:xfrm>
            <a:off x="4572012" y="1389513"/>
            <a:ext cx="29766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Beta</a:t>
            </a:r>
            <a:endParaRPr>
              <a:solidFill>
                <a:schemeClr val="dk1"/>
              </a:solidFill>
            </a:endParaRPr>
          </a:p>
        </p:txBody>
      </p:sp>
      <p:pic>
        <p:nvPicPr>
          <p:cNvPr id="2368" name="Google Shape;2368;p44"/>
          <p:cNvPicPr preferRelativeResize="0"/>
          <p:nvPr>
            <p:ph idx="5" type="pic"/>
          </p:nvPr>
        </p:nvPicPr>
        <p:blipFill rotWithShape="1">
          <a:blip r:embed="rId3">
            <a:alphaModFix/>
          </a:blip>
          <a:srcRect b="0" l="22886" r="22892" t="0"/>
          <a:stretch/>
        </p:blipFill>
        <p:spPr>
          <a:xfrm>
            <a:off x="425463" y="1204950"/>
            <a:ext cx="2579101" cy="3169799"/>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